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sldIdLst>
    <p:sldId id="256" r:id="rId2"/>
    <p:sldId id="421" r:id="rId3"/>
    <p:sldId id="425" r:id="rId4"/>
    <p:sldId id="426" r:id="rId5"/>
    <p:sldId id="427" r:id="rId6"/>
    <p:sldId id="428" r:id="rId7"/>
    <p:sldId id="429" r:id="rId8"/>
    <p:sldId id="430" r:id="rId9"/>
    <p:sldId id="431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44" r:id="rId23"/>
    <p:sldId id="445" r:id="rId24"/>
    <p:sldId id="446" r:id="rId25"/>
    <p:sldId id="447" r:id="rId26"/>
  </p:sldIdLst>
  <p:sldSz cx="13444538" cy="7562850"/>
  <p:notesSz cx="10693400" cy="756285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s-AR"/>
    </a:defPPr>
    <a:lvl1pPr marL="0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9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8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7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6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5" algn="l" defTabSz="9143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7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5" autoAdjust="0"/>
    <p:restoredTop sz="94660"/>
  </p:normalViewPr>
  <p:slideViewPr>
    <p:cSldViewPr>
      <p:cViewPr varScale="1">
        <p:scale>
          <a:sx n="70" d="100"/>
          <a:sy n="70" d="100"/>
        </p:scale>
        <p:origin x="234" y="66"/>
      </p:cViewPr>
      <p:guideLst>
        <p:guide orient="horz" pos="2880"/>
        <p:guide pos="27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3D977-F5EF-41F8-98F4-157D90712994}" type="datetimeFigureOut">
              <a:rPr lang="es-AR" smtClean="0"/>
              <a:pPr/>
              <a:t>1/8/2022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25750" y="566738"/>
            <a:ext cx="5041900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33291-1CD2-42C0-ACDE-94D905CE1AF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19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78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957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116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275" algn="l" defTabSz="91431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341" y="2344482"/>
            <a:ext cx="1142785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681" y="4235196"/>
            <a:ext cx="9411177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8747" y="2023618"/>
            <a:ext cx="11667047" cy="292388"/>
          </a:xfrm>
        </p:spPr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228" y="1739455"/>
            <a:ext cx="584837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938" y="1739455"/>
            <a:ext cx="584837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3550" y="575819"/>
            <a:ext cx="112774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8747" y="2023618"/>
            <a:ext cx="11667047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71143" y="7033451"/>
            <a:ext cx="43022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2227" y="7033451"/>
            <a:ext cx="30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224313" y="6784035"/>
            <a:ext cx="379225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8097">
              <a:lnSpc>
                <a:spcPts val="1150"/>
              </a:lnSpc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60">
        <a:defRPr>
          <a:latin typeface="+mn-lt"/>
          <a:ea typeface="+mn-ea"/>
          <a:cs typeface="+mn-cs"/>
        </a:defRPr>
      </a:lvl2pPr>
      <a:lvl3pPr marL="914319">
        <a:defRPr>
          <a:latin typeface="+mn-lt"/>
          <a:ea typeface="+mn-ea"/>
          <a:cs typeface="+mn-cs"/>
        </a:defRPr>
      </a:lvl3pPr>
      <a:lvl4pPr marL="1371478">
        <a:defRPr>
          <a:latin typeface="+mn-lt"/>
          <a:ea typeface="+mn-ea"/>
          <a:cs typeface="+mn-cs"/>
        </a:defRPr>
      </a:lvl4pPr>
      <a:lvl5pPr marL="1828637">
        <a:defRPr>
          <a:latin typeface="+mn-lt"/>
          <a:ea typeface="+mn-ea"/>
          <a:cs typeface="+mn-cs"/>
        </a:defRPr>
      </a:lvl5pPr>
      <a:lvl6pPr marL="2285797">
        <a:defRPr>
          <a:latin typeface="+mn-lt"/>
          <a:ea typeface="+mn-ea"/>
          <a:cs typeface="+mn-cs"/>
        </a:defRPr>
      </a:lvl6pPr>
      <a:lvl7pPr marL="2742957">
        <a:defRPr>
          <a:latin typeface="+mn-lt"/>
          <a:ea typeface="+mn-ea"/>
          <a:cs typeface="+mn-cs"/>
        </a:defRPr>
      </a:lvl7pPr>
      <a:lvl8pPr marL="3200116">
        <a:defRPr>
          <a:latin typeface="+mn-lt"/>
          <a:ea typeface="+mn-ea"/>
          <a:cs typeface="+mn-cs"/>
        </a:defRPr>
      </a:lvl8pPr>
      <a:lvl9pPr marL="36572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60">
        <a:defRPr>
          <a:latin typeface="+mn-lt"/>
          <a:ea typeface="+mn-ea"/>
          <a:cs typeface="+mn-cs"/>
        </a:defRPr>
      </a:lvl2pPr>
      <a:lvl3pPr marL="914319">
        <a:defRPr>
          <a:latin typeface="+mn-lt"/>
          <a:ea typeface="+mn-ea"/>
          <a:cs typeface="+mn-cs"/>
        </a:defRPr>
      </a:lvl3pPr>
      <a:lvl4pPr marL="1371478">
        <a:defRPr>
          <a:latin typeface="+mn-lt"/>
          <a:ea typeface="+mn-ea"/>
          <a:cs typeface="+mn-cs"/>
        </a:defRPr>
      </a:lvl4pPr>
      <a:lvl5pPr marL="1828637">
        <a:defRPr>
          <a:latin typeface="+mn-lt"/>
          <a:ea typeface="+mn-ea"/>
          <a:cs typeface="+mn-cs"/>
        </a:defRPr>
      </a:lvl5pPr>
      <a:lvl6pPr marL="2285797">
        <a:defRPr>
          <a:latin typeface="+mn-lt"/>
          <a:ea typeface="+mn-ea"/>
          <a:cs typeface="+mn-cs"/>
        </a:defRPr>
      </a:lvl6pPr>
      <a:lvl7pPr marL="2742957">
        <a:defRPr>
          <a:latin typeface="+mn-lt"/>
          <a:ea typeface="+mn-ea"/>
          <a:cs typeface="+mn-cs"/>
        </a:defRPr>
      </a:lvl7pPr>
      <a:lvl8pPr marL="3200116">
        <a:defRPr>
          <a:latin typeface="+mn-lt"/>
          <a:ea typeface="+mn-ea"/>
          <a:cs typeface="+mn-cs"/>
        </a:defRPr>
      </a:lvl8pPr>
      <a:lvl9pPr marL="365727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21675" y="2852732"/>
            <a:ext cx="9144064" cy="1825485"/>
          </a:xfrm>
          <a:prstGeom prst="rect">
            <a:avLst/>
          </a:prstGeom>
        </p:spPr>
        <p:txBody>
          <a:bodyPr vert="horz" wrap="square" lIns="0" tIns="161910" rIns="0" bIns="0" rtlCol="0">
            <a:spAutoFit/>
          </a:bodyPr>
          <a:lstStyle/>
          <a:p>
            <a:pPr algn="ctr">
              <a:defRPr/>
            </a:pPr>
            <a:r>
              <a:rPr lang="es-ES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168538" y="6784035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97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38097">
                <a:lnSpc>
                  <a:spcPts val="1150"/>
                </a:lnSpc>
              </a:p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43892" y="1147827"/>
            <a:ext cx="5755640" cy="26930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3471" y="1702563"/>
            <a:ext cx="37953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0796" y="1950466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3602" y="1979931"/>
            <a:ext cx="10629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69519" y="1950466"/>
            <a:ext cx="18148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exactamente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1211" y="1979931"/>
            <a:ext cx="5638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0304" y="1950466"/>
            <a:ext cx="29279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14391" y="1979931"/>
            <a:ext cx="21342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23496" y="2257298"/>
            <a:ext cx="13906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08939" y="2257375"/>
            <a:ext cx="8051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00941" y="2228215"/>
            <a:ext cx="29006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426719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básicamente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05634" y="2257375"/>
            <a:ext cx="1463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70526" y="2228214"/>
            <a:ext cx="308864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0797" y="2505582"/>
            <a:ext cx="45434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11372" y="2535048"/>
            <a:ext cx="24422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40755" y="2505582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3471" y="3089784"/>
            <a:ext cx="262953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757580" y="3644520"/>
            <a:ext cx="8070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10798" y="3615055"/>
            <a:ext cx="6028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36629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	es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2766" y="3644520"/>
            <a:ext cx="1139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38875" y="3615056"/>
            <a:ext cx="3797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990488" y="3644520"/>
            <a:ext cx="9937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055255" y="3615055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10796" y="3892676"/>
            <a:ext cx="58877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IDAX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96941" y="3921886"/>
            <a:ext cx="30518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23497" y="4199510"/>
            <a:ext cx="35013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79118" y="4170045"/>
            <a:ext cx="21558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6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39701" y="1118362"/>
            <a:ext cx="85813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3627" y="5994316"/>
            <a:ext cx="208915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39701" y="5936741"/>
            <a:ext cx="8821420" cy="596314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Conocer</a:t>
            </a:r>
            <a:r>
              <a:rPr sz="1900" b="1" spc="4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1900" b="1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cantidad</a:t>
            </a:r>
            <a:r>
              <a:rPr sz="19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900" b="1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humedad</a:t>
            </a:r>
            <a:r>
              <a:rPr sz="1900" b="1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sz="1900" b="1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crítico</a:t>
            </a:r>
            <a:r>
              <a:rPr sz="1900" b="1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para</a:t>
            </a:r>
            <a:r>
              <a:rPr sz="19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conocer</a:t>
            </a:r>
            <a:r>
              <a:rPr sz="1900" b="1" spc="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19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estado</a:t>
            </a:r>
            <a:r>
              <a:rPr sz="1900" b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del</a:t>
            </a:r>
            <a:r>
              <a:rPr sz="19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papel </a:t>
            </a:r>
            <a:r>
              <a:rPr sz="1900" b="1" spc="-5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aislante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7878" y="1536027"/>
            <a:ext cx="7192721" cy="440423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10798" y="1673098"/>
            <a:ext cx="2533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0367" y="1702563"/>
            <a:ext cx="63207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40" algn="l"/>
                <a:tab pos="1478148" algn="l"/>
                <a:tab pos="2386118" algn="l"/>
                <a:tab pos="4245868" algn="l"/>
                <a:tab pos="4670645" algn="l"/>
              </a:tabLst>
            </a:pPr>
            <a:r>
              <a:rPr sz="1900" b="1" spc="-5" dirty="0">
                <a:latin typeface="Arial"/>
                <a:cs typeface="Arial"/>
              </a:rPr>
              <a:t>se	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mpora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17871" y="1673098"/>
            <a:ext cx="7854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70814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20967" y="1702563"/>
            <a:ext cx="13277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8" y="1979931"/>
            <a:ext cx="93916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62585" y="1979931"/>
            <a:ext cx="258826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50669" y="1979931"/>
            <a:ext cx="37699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30902" y="1950466"/>
            <a:ext cx="16275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08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23498" y="2257336"/>
            <a:ext cx="3018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vida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6008" y="2228214"/>
            <a:ext cx="12839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310796" y="2782950"/>
            <a:ext cx="128968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60298" y="2812416"/>
            <a:ext cx="710628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tratarse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25130" y="2782950"/>
            <a:ext cx="5346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10797" y="3060317"/>
            <a:ext cx="22783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disminuir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323498" y="3644520"/>
            <a:ext cx="60483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carga/temperatura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4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8425975" y="3615055"/>
            <a:ext cx="29343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cual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10798" y="3892676"/>
            <a:ext cx="200913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75056" y="3921837"/>
            <a:ext cx="1852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64753" y="1230898"/>
            <a:ext cx="4784345" cy="26930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dirty="0">
                <a:latin typeface="Arial"/>
                <a:cs typeface="Arial"/>
              </a:rPr>
              <a:t> el</a:t>
            </a:r>
            <a:r>
              <a:rPr sz="2400" b="1" spc="-5" dirty="0">
                <a:latin typeface="Arial"/>
                <a:cs typeface="Arial"/>
              </a:rPr>
              <a:t> Aceite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Aislante.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23496" y="1702563"/>
            <a:ext cx="6832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2196" y="1673098"/>
            <a:ext cx="82778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American</a:t>
            </a:r>
            <a:r>
              <a:rPr sz="1900" b="1" spc="1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Society</a:t>
            </a:r>
            <a:r>
              <a:rPr sz="1900" b="1" spc="149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Testing</a:t>
            </a:r>
            <a:r>
              <a:rPr sz="1900" b="1" spc="1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Materials</a:t>
            </a:r>
            <a:r>
              <a:rPr sz="1900" dirty="0">
                <a:solidFill>
                  <a:srgbClr val="212121"/>
                </a:solidFill>
                <a:latin typeface="Arial"/>
                <a:cs typeface="Arial"/>
              </a:rPr>
              <a:t>)</a:t>
            </a:r>
            <a:r>
              <a:rPr sz="1900" spc="-1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desarrollado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323624" y="3367153"/>
            <a:ext cx="2397760" cy="277495"/>
            <a:chOff x="948055" y="3367151"/>
            <a:chExt cx="239776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3367151"/>
              <a:ext cx="2169160" cy="277495"/>
            </a:xfrm>
            <a:custGeom>
              <a:avLst/>
              <a:gdLst/>
              <a:ahLst/>
              <a:cxnLst/>
              <a:rect l="l" t="t" r="r" b="b"/>
              <a:pathLst>
                <a:path w="2169160" h="277495">
                  <a:moveTo>
                    <a:pt x="216865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68652" y="277367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10796" y="1950468"/>
            <a:ext cx="9051290" cy="1718417"/>
          </a:xfrm>
          <a:prstGeom prst="rect">
            <a:avLst/>
          </a:prstGeom>
        </p:spPr>
        <p:txBody>
          <a:bodyPr vert="horz" wrap="square" lIns="0" tIns="30478" rIns="0" bIns="0" rtlCol="0">
            <a:spAutoFit/>
          </a:bodyPr>
          <a:lstStyle/>
          <a:p>
            <a:pPr marL="12699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potencia.</a:t>
            </a:r>
            <a:endParaRPr sz="19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00" dirty="0">
              <a:latin typeface="Arial"/>
              <a:cs typeface="Arial"/>
            </a:endParaRPr>
          </a:p>
          <a:p>
            <a:pPr marL="12699">
              <a:tabLst>
                <a:tab pos="1890227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	describiremos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mismas.</a:t>
            </a:r>
            <a:endParaRPr sz="1900" dirty="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dirty="0">
              <a:latin typeface="Arial"/>
              <a:cs typeface="Arial"/>
            </a:endParaRPr>
          </a:p>
          <a:p>
            <a:pPr marL="241278"/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D-877,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CEI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9703" y="3615055"/>
            <a:ext cx="37534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344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295,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otras,</a:t>
            </a:r>
            <a:r>
              <a:rPr sz="1900" b="1" dirty="0">
                <a:latin typeface="Arial"/>
                <a:cs typeface="Arial"/>
              </a:rPr>
              <a:t> son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49017" y="3644520"/>
            <a:ext cx="49993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encargadas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52401" y="3921837"/>
            <a:ext cx="3205480" cy="278130"/>
          </a:xfrm>
          <a:custGeom>
            <a:avLst/>
            <a:gdLst/>
            <a:ahLst/>
            <a:cxnLst/>
            <a:rect l="l" t="t" r="r" b="b"/>
            <a:pathLst>
              <a:path w="3205479" h="278129">
                <a:moveTo>
                  <a:pt x="3205226" y="0"/>
                </a:moveTo>
                <a:lnTo>
                  <a:pt x="0" y="0"/>
                </a:lnTo>
                <a:lnTo>
                  <a:pt x="0" y="277672"/>
                </a:lnTo>
                <a:lnTo>
                  <a:pt x="3205226" y="277672"/>
                </a:lnTo>
                <a:lnTo>
                  <a:pt x="320522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74827" y="4478403"/>
            <a:ext cx="5751194" cy="277495"/>
          </a:xfrm>
          <a:custGeom>
            <a:avLst/>
            <a:gdLst/>
            <a:ahLst/>
            <a:cxnLst/>
            <a:rect l="l" t="t" r="r" b="b"/>
            <a:pathLst>
              <a:path w="5751195" h="277495">
                <a:moveTo>
                  <a:pt x="5750941" y="0"/>
                </a:moveTo>
                <a:lnTo>
                  <a:pt x="0" y="0"/>
                </a:lnTo>
                <a:lnTo>
                  <a:pt x="0" y="277368"/>
                </a:lnTo>
                <a:lnTo>
                  <a:pt x="5750941" y="277368"/>
                </a:lnTo>
                <a:lnTo>
                  <a:pt x="5750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32081" y="3892677"/>
            <a:ext cx="8830310" cy="172547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0318" algn="just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rigidez dieléctrica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aceite.</a:t>
            </a:r>
            <a:endParaRPr sz="1900" dirty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900" dirty="0">
              <a:latin typeface="Arial"/>
              <a:cs typeface="Arial"/>
            </a:endParaRPr>
          </a:p>
          <a:p>
            <a:pPr marL="12699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Consiste en medir la capacidad aislante que posee el aceite, es decir,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 que posee el aceite de soportar una tensión determinada sin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 ocurra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electrodos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suministran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5</a:t>
            </a:fld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2901346" y="5865623"/>
            <a:ext cx="70573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capaz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2081" y="5836158"/>
            <a:ext cx="88277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7499953" algn="l"/>
              </a:tabLst>
            </a:pP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32081" y="6113475"/>
            <a:ext cx="13309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tales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63574" y="6142940"/>
            <a:ext cx="44297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8452" algn="l"/>
              </a:tabLst>
            </a:pPr>
            <a:r>
              <a:rPr sz="1900" b="1" dirty="0">
                <a:latin typeface="Arial"/>
                <a:cs typeface="Arial"/>
              </a:rPr>
              <a:t>carbón,	</a:t>
            </a:r>
            <a:r>
              <a:rPr sz="1900" b="1" spc="-5" dirty="0">
                <a:latin typeface="Arial"/>
                <a:cs typeface="Arial"/>
              </a:rPr>
              <a:t>partículas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4555" y="6113475"/>
            <a:ext cx="1593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52617" y="6142940"/>
            <a:ext cx="25958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44783" y="6420308"/>
            <a:ext cx="29114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32081" y="1118362"/>
            <a:ext cx="172656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7812" y="1147827"/>
            <a:ext cx="702055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2081" y="1395730"/>
            <a:ext cx="27470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muestra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2081" y="1950466"/>
            <a:ext cx="1065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4016" y="1979931"/>
            <a:ext cx="5948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52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97371" y="1950466"/>
            <a:ext cx="16598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4781" y="2257298"/>
            <a:ext cx="26416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0559" y="2228214"/>
            <a:ext cx="1834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2083" y="2782950"/>
            <a:ext cx="5883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más</a:t>
            </a:r>
            <a:r>
              <a:rPr sz="1900" b="1" u="sng" spc="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utilizadas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84394" y="2812416"/>
            <a:ext cx="28638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44781" y="3089784"/>
            <a:ext cx="16903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877.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7949" y="3089782"/>
            <a:ext cx="6298736" cy="390760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6832" y="1147826"/>
              <a:ext cx="1440180" cy="277495"/>
            </a:xfrm>
            <a:custGeom>
              <a:avLst/>
              <a:gdLst/>
              <a:ahLst/>
              <a:cxnLst/>
              <a:rect l="l" t="t" r="r" b="b"/>
              <a:pathLst>
                <a:path w="1440180" h="277494">
                  <a:moveTo>
                    <a:pt x="144018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440180" y="277367"/>
                  </a:lnTo>
                  <a:lnTo>
                    <a:pt x="14401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39701" y="1118364"/>
            <a:ext cx="8820150" cy="1160571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1816: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</a:t>
            </a:r>
            <a:r>
              <a:rPr sz="1900" b="1" spc="-5" dirty="0">
                <a:latin typeface="Arial"/>
                <a:cs typeface="Arial"/>
              </a:rPr>
              <a:t>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 500 mililitros que posea dos electrodos tipo hongo de </a:t>
            </a:r>
            <a:r>
              <a:rPr sz="1900" b="1" spc="-10" dirty="0">
                <a:latin typeface="Arial"/>
                <a:cs typeface="Arial"/>
              </a:rPr>
              <a:t>36 </a:t>
            </a:r>
            <a:r>
              <a:rPr sz="1900" b="1" spc="-5" dirty="0">
                <a:latin typeface="Arial"/>
                <a:cs typeface="Arial"/>
              </a:rPr>
              <a:t> mm de diámetro y separados 1 o 2 milímetros (2,5 mm para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60156).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 agitado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0303" y="2535048"/>
            <a:ext cx="26200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2083" y="2505582"/>
            <a:ext cx="38017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121383" algn="l"/>
              </a:tabLst>
            </a:pPr>
            <a:r>
              <a:rPr sz="1900" b="1" spc="-5" dirty="0">
                <a:latin typeface="Arial"/>
                <a:cs typeface="Arial"/>
              </a:rPr>
              <a:t>La	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5215" y="2535048"/>
            <a:ext cx="35915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03696" y="2505582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87083" y="2535049"/>
            <a:ext cx="63119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08951" y="2505582"/>
            <a:ext cx="4540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92304" y="2812417"/>
            <a:ext cx="2972435" cy="277495"/>
          </a:xfrm>
          <a:custGeom>
            <a:avLst/>
            <a:gdLst/>
            <a:ahLst/>
            <a:cxnLst/>
            <a:rect l="l" t="t" r="r" b="b"/>
            <a:pathLst>
              <a:path w="2972435" h="277494">
                <a:moveTo>
                  <a:pt x="2972054" y="0"/>
                </a:moveTo>
                <a:lnTo>
                  <a:pt x="0" y="0"/>
                </a:lnTo>
                <a:lnTo>
                  <a:pt x="0" y="277367"/>
                </a:lnTo>
                <a:lnTo>
                  <a:pt x="2972054" y="277367"/>
                </a:lnTo>
                <a:lnTo>
                  <a:pt x="29720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32082" y="2782950"/>
            <a:ext cx="414337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4357" y="2812416"/>
            <a:ext cx="227139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12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35498" y="2812416"/>
            <a:ext cx="24130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44783" y="3089784"/>
            <a:ext cx="11677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6471" y="3060317"/>
            <a:ext cx="4927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14096" y="3089784"/>
            <a:ext cx="50438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3625" y="3644521"/>
            <a:ext cx="1398270" cy="277495"/>
            <a:chOff x="948055" y="3644519"/>
            <a:chExt cx="1398270" cy="277495"/>
          </a:xfrm>
        </p:grpSpPr>
        <p:sp>
          <p:nvSpPr>
            <p:cNvPr id="24" name="object 24"/>
            <p:cNvSpPr/>
            <p:nvPr/>
          </p:nvSpPr>
          <p:spPr>
            <a:xfrm>
              <a:off x="1176832" y="3644519"/>
              <a:ext cx="1169035" cy="277495"/>
            </a:xfrm>
            <a:custGeom>
              <a:avLst/>
              <a:gdLst/>
              <a:ahLst/>
              <a:cxnLst/>
              <a:rect l="l" t="t" r="r" b="b"/>
              <a:pathLst>
                <a:path w="1169035" h="277495">
                  <a:moveTo>
                    <a:pt x="116890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68908" y="277367"/>
                  </a:lnTo>
                  <a:lnTo>
                    <a:pt x="11689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672797"/>
              <a:ext cx="208915" cy="1949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539701" y="3615056"/>
            <a:ext cx="8820150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877: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699" marR="8255">
              <a:lnSpc>
                <a:spcPts val="2180"/>
              </a:lnSpc>
              <a:spcBef>
                <a:spcPts val="110"/>
              </a:spcBef>
              <a:tabLst>
                <a:tab pos="549861" algn="l"/>
                <a:tab pos="1365763" algn="l"/>
                <a:tab pos="1691489" algn="l"/>
                <a:tab pos="2256589" algn="l"/>
                <a:tab pos="3090905" algn="l"/>
                <a:tab pos="3659179" algn="l"/>
                <a:tab pos="5014150" algn="l"/>
                <a:tab pos="5592584" algn="l"/>
                <a:tab pos="6934218" algn="l"/>
                <a:tab pos="7351377" algn="l"/>
                <a:tab pos="7957113" algn="l"/>
                <a:tab pos="8521579" algn="l"/>
              </a:tabLst>
            </a:pPr>
            <a:r>
              <a:rPr sz="1900" b="1" spc="-5" dirty="0">
                <a:latin typeface="Arial"/>
                <a:cs typeface="Arial"/>
              </a:rPr>
              <a:t>150	milili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cilí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5" dirty="0">
                <a:latin typeface="Arial"/>
                <a:cs typeface="Arial"/>
              </a:rPr>
              <a:t>4</a:t>
            </a:r>
            <a:r>
              <a:rPr sz="1900" b="1" spc="-5" dirty="0">
                <a:latin typeface="Arial"/>
                <a:cs typeface="Arial"/>
              </a:rPr>
              <a:t>.5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diámetro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	separados 2,5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7</a:t>
            </a:fld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2928779" y="4755770"/>
            <a:ext cx="7171691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 de 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39703" y="4726305"/>
            <a:ext cx="8820785" cy="57643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lnSpc>
                <a:spcPts val="2230"/>
              </a:lnSpc>
              <a:spcBef>
                <a:spcPts val="95"/>
              </a:spcBef>
              <a:tabLst>
                <a:tab pos="7626306" algn="l"/>
              </a:tabLst>
            </a:pPr>
            <a:r>
              <a:rPr sz="1900" b="1" spc="-5" dirty="0">
                <a:latin typeface="Arial"/>
                <a:cs typeface="Arial"/>
              </a:rPr>
              <a:t>Se	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endParaRPr sz="1900" dirty="0">
              <a:latin typeface="Arial"/>
              <a:cs typeface="Arial"/>
            </a:endParaRPr>
          </a:p>
          <a:p>
            <a:pPr marL="12699">
              <a:lnSpc>
                <a:spcPts val="2230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28779" y="5033137"/>
            <a:ext cx="29616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90166" y="5033137"/>
            <a:ext cx="296481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37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54727" y="5033137"/>
            <a:ext cx="24936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deja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52401" y="5310505"/>
            <a:ext cx="14617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68225" y="5281041"/>
            <a:ext cx="49339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7372" y="5310505"/>
            <a:ext cx="6572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28952" y="5281041"/>
            <a:ext cx="195516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39872" y="5310505"/>
            <a:ext cx="8705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64431" y="5281041"/>
            <a:ext cx="14077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32081" y="5836158"/>
            <a:ext cx="23418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53035" y="5865623"/>
            <a:ext cx="51822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12485" y="5836158"/>
            <a:ext cx="11474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32083" y="6113475"/>
            <a:ext cx="735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23497" y="6142991"/>
            <a:ext cx="23336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1991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44421" y="6113475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1623" y="1501134"/>
            <a:ext cx="8401086" cy="543678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82197" y="1118364"/>
            <a:ext cx="9277350" cy="2861037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241278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revisión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reduce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 siguiente: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690818" marR="5080" indent="-228580">
              <a:lnSpc>
                <a:spcPts val="2190"/>
              </a:lnSpc>
              <a:buFont typeface="Wingdings"/>
              <a:buChar char=""/>
              <a:tabLst>
                <a:tab pos="691454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nuevo,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26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electrodos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Wingdings"/>
              <a:buChar char=""/>
            </a:pPr>
            <a:endParaRPr>
              <a:latin typeface="Arial"/>
              <a:cs typeface="Arial"/>
            </a:endParaRPr>
          </a:p>
          <a:p>
            <a:pPr marL="690818" marR="6984" indent="-228580">
              <a:lnSpc>
                <a:spcPts val="2180"/>
              </a:lnSpc>
              <a:buFont typeface="Wingdings"/>
              <a:buChar char=""/>
              <a:tabLst>
                <a:tab pos="691454" algn="l"/>
                <a:tab pos="1359414" algn="l"/>
                <a:tab pos="2190555" algn="l"/>
                <a:tab pos="3047729" algn="l"/>
                <a:tab pos="3398218" algn="l"/>
                <a:tab pos="4116975" algn="l"/>
                <a:tab pos="5845290" algn="l"/>
                <a:tab pos="6259910" algn="l"/>
                <a:tab pos="6687861" algn="l"/>
                <a:tab pos="7106924" algn="l"/>
                <a:tab pos="7546938" algn="l"/>
                <a:tab pos="8122834" algn="l"/>
                <a:tab pos="8404114" algn="l"/>
                <a:tab pos="8978103" algn="l"/>
              </a:tabLst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  separación sin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importar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700">
              <a:latin typeface="Arial"/>
              <a:cs typeface="Arial"/>
            </a:endParaRPr>
          </a:p>
          <a:p>
            <a:pPr marL="12699"/>
            <a:r>
              <a:rPr sz="1900" b="1" dirty="0">
                <a:latin typeface="Arial"/>
                <a:cs typeface="Arial"/>
              </a:rPr>
              <a:t>La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60PB 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7994" y="3921318"/>
            <a:ext cx="5503600" cy="26455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762" y="1147826"/>
              <a:ext cx="5258435" cy="277495"/>
            </a:xfrm>
            <a:custGeom>
              <a:avLst/>
              <a:gdLst/>
              <a:ahLst/>
              <a:cxnLst/>
              <a:rect l="l" t="t" r="r" b="b"/>
              <a:pathLst>
                <a:path w="5258434" h="277494">
                  <a:moveTo>
                    <a:pt x="525843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258435" y="277367"/>
                  </a:lnTo>
                  <a:lnTo>
                    <a:pt x="52584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63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73331" y="1147827"/>
            <a:ext cx="52584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 (ASTM</a:t>
            </a:r>
            <a:r>
              <a:rPr sz="1900" b="1" dirty="0">
                <a:latin typeface="Arial"/>
                <a:cs typeface="Arial"/>
              </a:rPr>
              <a:t> D974,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62021-1):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9231" y="1395730"/>
            <a:ext cx="4552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9235" y="1425196"/>
            <a:ext cx="781939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ácidos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1930" y="1702563"/>
            <a:ext cx="34099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oxígeno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8800" y="1673098"/>
            <a:ext cx="2386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66917" y="1702563"/>
            <a:ext cx="24815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1929" y="1979931"/>
            <a:ext cx="23215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compuestos ácidos.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9230" y="2228215"/>
            <a:ext cx="8370570" cy="878443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 el aceite, la concentración de ácido podría estar determinado por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 de </a:t>
            </a:r>
            <a:r>
              <a:rPr sz="1900" b="1" dirty="0">
                <a:latin typeface="Arial"/>
                <a:cs typeface="Arial"/>
              </a:rPr>
              <a:t>hidróxido </a:t>
            </a:r>
            <a:r>
              <a:rPr sz="1900" b="1" spc="-5" dirty="0">
                <a:latin typeface="Arial"/>
                <a:cs typeface="Arial"/>
              </a:rPr>
              <a:t>de potasio (KOH) necesario para neutralizar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 de ácido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gramo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3207" y="3395896"/>
            <a:ext cx="208915" cy="19439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001930" y="3367152"/>
            <a:ext cx="37147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D924)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03600" y="3337687"/>
            <a:ext cx="1060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89231" y="3615055"/>
            <a:ext cx="81724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62991" y="3644520"/>
            <a:ext cx="74853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energía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01932" y="3921837"/>
            <a:ext cx="986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7958" y="3921837"/>
            <a:ext cx="195580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43635" y="3921837"/>
            <a:ext cx="53397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indicativo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70138" y="389267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01932" y="4199510"/>
            <a:ext cx="54336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acidificado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dirty="0">
                <a:latin typeface="Arial"/>
                <a:cs typeface="Arial"/>
              </a:rPr>
              <a:t>degradación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celulosa.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3661824" y="4755769"/>
            <a:ext cx="13398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8" y="4726304"/>
            <a:ext cx="55391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08991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actúa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615" y="4755769"/>
            <a:ext cx="338962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poca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10798" y="5003675"/>
            <a:ext cx="9049384" cy="1735087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capacitancia, formada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envase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699" marR="5080" algn="just">
              <a:lnSpc>
                <a:spcPts val="2180"/>
              </a:lnSpc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gap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(capacitancia) conocido, </a:t>
            </a:r>
            <a:r>
              <a:rPr sz="1900" b="1" spc="-10" dirty="0">
                <a:latin typeface="Arial"/>
                <a:cs typeface="Arial"/>
              </a:rPr>
              <a:t>con </a:t>
            </a:r>
            <a:r>
              <a:rPr sz="1900" b="1" spc="-5" dirty="0">
                <a:latin typeface="Arial"/>
                <a:cs typeface="Arial"/>
              </a:rPr>
              <a:t>el equipo para la medición del factor de potencia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893393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7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24193" y="1147826"/>
              <a:ext cx="1733550" cy="277495"/>
            </a:xfrm>
            <a:custGeom>
              <a:avLst/>
              <a:gdLst/>
              <a:ahLst/>
              <a:cxnLst/>
              <a:rect l="l" t="t" r="r" b="b"/>
              <a:pathLst>
                <a:path w="1733550" h="277494">
                  <a:moveTo>
                    <a:pt x="173304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33042" y="277367"/>
                  </a:lnTo>
                  <a:lnTo>
                    <a:pt x="17330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27612" y="1147827"/>
            <a:ext cx="14757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0798" y="1118362"/>
            <a:ext cx="904938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974039" algn="l"/>
              </a:tabLst>
            </a:pPr>
            <a:r>
              <a:rPr sz="1900" b="1" spc="-5" dirty="0">
                <a:latin typeface="Arial"/>
                <a:cs typeface="Arial"/>
              </a:rPr>
              <a:t>Un	posee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0,05%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menor,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0796" y="1395730"/>
            <a:ext cx="23304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310798" y="1950466"/>
            <a:ext cx="12122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4956" y="1979931"/>
            <a:ext cx="37191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81451" y="1950466"/>
            <a:ext cx="40798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7" y="2257298"/>
            <a:ext cx="174370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4507" y="2228214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840948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0797" y="2782950"/>
            <a:ext cx="15252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93472" y="2812416"/>
            <a:ext cx="11779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35301" y="2812416"/>
            <a:ext cx="15703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4068" y="2782950"/>
            <a:ext cx="3514091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57881" algn="l"/>
              </a:tabLst>
            </a:pP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82514" y="2812417"/>
            <a:ext cx="168554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395896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310799" y="3337687"/>
            <a:ext cx="1593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58497" y="3367152"/>
            <a:ext cx="18110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1%,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58367" y="3337687"/>
            <a:ext cx="46316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82386" y="3367152"/>
            <a:ext cx="217868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23497" y="3644520"/>
            <a:ext cx="15430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21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igaci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53341" y="3615055"/>
            <a:ext cx="8566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9298" y="3644520"/>
            <a:ext cx="54311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reacondicionado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58789" y="3615055"/>
            <a:ext cx="10026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10797" y="3892676"/>
            <a:ext cx="20497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D1500,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2049):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795415" y="4478403"/>
            <a:ext cx="1485900" cy="277495"/>
          </a:xfrm>
          <a:custGeom>
            <a:avLst/>
            <a:gdLst/>
            <a:ahLst/>
            <a:cxnLst/>
            <a:rect l="l" t="t" r="r" b="b"/>
            <a:pathLst>
              <a:path w="1485900" h="277495">
                <a:moveTo>
                  <a:pt x="1485900" y="0"/>
                </a:moveTo>
                <a:lnTo>
                  <a:pt x="0" y="0"/>
                </a:lnTo>
                <a:lnTo>
                  <a:pt x="0" y="277368"/>
                </a:lnTo>
                <a:lnTo>
                  <a:pt x="1485900" y="277368"/>
                </a:lnTo>
                <a:lnTo>
                  <a:pt x="14859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4506554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2601171" y="4478402"/>
            <a:ext cx="24847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spc="-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5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10798" y="4448937"/>
            <a:ext cx="3107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2423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5954" y="4478402"/>
            <a:ext cx="14357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29153" y="4448936"/>
            <a:ext cx="10128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81476" y="4478402"/>
            <a:ext cx="6965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índice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15534" y="4448936"/>
            <a:ext cx="26454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912016" y="5033138"/>
            <a:ext cx="1464946" cy="277495"/>
          </a:xfrm>
          <a:custGeom>
            <a:avLst/>
            <a:gdLst/>
            <a:ahLst/>
            <a:cxnLst/>
            <a:rect l="l" t="t" r="r" b="b"/>
            <a:pathLst>
              <a:path w="1464945" h="277495">
                <a:moveTo>
                  <a:pt x="1464564" y="0"/>
                </a:moveTo>
                <a:lnTo>
                  <a:pt x="0" y="0"/>
                </a:lnTo>
                <a:lnTo>
                  <a:pt x="0" y="277368"/>
                </a:lnTo>
                <a:lnTo>
                  <a:pt x="1464564" y="277368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184035" y="5033138"/>
            <a:ext cx="1045844" cy="277495"/>
          </a:xfrm>
          <a:custGeom>
            <a:avLst/>
            <a:gdLst/>
            <a:ahLst/>
            <a:cxnLst/>
            <a:rect l="l" t="t" r="r" b="b"/>
            <a:pathLst>
              <a:path w="1045845" h="277495">
                <a:moveTo>
                  <a:pt x="1045464" y="0"/>
                </a:moveTo>
                <a:lnTo>
                  <a:pt x="0" y="0"/>
                </a:lnTo>
                <a:lnTo>
                  <a:pt x="0" y="277368"/>
                </a:lnTo>
                <a:lnTo>
                  <a:pt x="1045464" y="277368"/>
                </a:lnTo>
                <a:lnTo>
                  <a:pt x="1045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061543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2310796" y="5003673"/>
            <a:ext cx="43307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usado,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oscuridad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96488" y="5033137"/>
            <a:ext cx="10871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97883" y="5033137"/>
            <a:ext cx="17043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37711" y="5003673"/>
            <a:ext cx="34715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30871" algn="l"/>
              </a:tabLst>
            </a:pP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615899"/>
            <a:ext cx="208914" cy="194987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2642318" y="5587950"/>
            <a:ext cx="29432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color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11</a:t>
            </a:fld>
            <a:endParaRPr dirty="0"/>
          </a:p>
        </p:txBody>
      </p:sp>
      <p:sp>
        <p:nvSpPr>
          <p:cNvPr id="51" name="object 51"/>
          <p:cNvSpPr txBox="1"/>
          <p:nvPr/>
        </p:nvSpPr>
        <p:spPr>
          <a:xfrm>
            <a:off x="2310796" y="5558790"/>
            <a:ext cx="45961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65201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986047" y="5587950"/>
            <a:ext cx="43624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23497" y="5865623"/>
            <a:ext cx="34982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09012" y="5836158"/>
            <a:ext cx="27616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 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medida</a:t>
            </a:r>
            <a:r>
              <a:rPr sz="1900" b="1" spc="-5" dirty="0">
                <a:latin typeface="Arial"/>
                <a:cs typeface="Arial"/>
              </a:rPr>
              <a:t> que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626126" y="5865624"/>
            <a:ext cx="10727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98896" y="5836158"/>
            <a:ext cx="110934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vuelve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865263" y="5865623"/>
            <a:ext cx="48323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23497" y="6142940"/>
            <a:ext cx="8051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15724" y="6113475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0240" y="1123875"/>
            <a:ext cx="9124315" cy="301625"/>
            <a:chOff x="784669" y="1123874"/>
            <a:chExt cx="9124315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4749800" cy="277495"/>
            </a:xfrm>
            <a:custGeom>
              <a:avLst/>
              <a:gdLst/>
              <a:ahLst/>
              <a:cxnLst/>
              <a:rect l="l" t="t" r="r" b="b"/>
              <a:pathLst>
                <a:path w="4749800" h="277494">
                  <a:moveTo>
                    <a:pt x="474967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749673" y="277367"/>
                  </a:lnTo>
                  <a:lnTo>
                    <a:pt x="474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3497" y="1147827"/>
            <a:ext cx="474980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C57.106):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1454108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646838" y="1425195"/>
            <a:ext cx="27076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0798" y="1395730"/>
            <a:ext cx="4867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132177" algn="l"/>
              </a:tabLst>
            </a:pP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3671" y="1425195"/>
            <a:ext cx="18395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6450" y="1395730"/>
            <a:ext cx="5346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04559" y="1425195"/>
            <a:ext cx="15443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7" y="1702563"/>
            <a:ext cx="11423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8061" y="1673098"/>
            <a:ext cx="17672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1653" y="1702563"/>
            <a:ext cx="84581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1830" y="1673098"/>
            <a:ext cx="12706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285959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310796" y="2228214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7988" y="2257375"/>
            <a:ext cx="2646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3628" y="2228214"/>
            <a:ext cx="59550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(hasta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millón,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0797" y="2505582"/>
            <a:ext cx="24377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ppm)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usualmente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44830" y="2535047"/>
            <a:ext cx="6048375" cy="256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900" b="1" i="1" dirty="0">
                <a:latin typeface="Arial"/>
                <a:cs typeface="Arial"/>
              </a:rPr>
              <a:t>refleja</a:t>
            </a:r>
            <a:r>
              <a:rPr sz="1900" b="1" i="1" spc="319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una</a:t>
            </a:r>
            <a:r>
              <a:rPr sz="1900" b="1" i="1" spc="319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disminución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rigidez</a:t>
            </a:r>
            <a:r>
              <a:rPr sz="1900" b="1" i="1" spc="36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86675" y="2505582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844830" y="2784983"/>
            <a:ext cx="6155055" cy="26034"/>
          </a:xfrm>
          <a:custGeom>
            <a:avLst/>
            <a:gdLst/>
            <a:ahLst/>
            <a:cxnLst/>
            <a:rect l="l" t="t" r="r" b="b"/>
            <a:pathLst>
              <a:path w="6155055" h="26035">
                <a:moveTo>
                  <a:pt x="6154546" y="0"/>
                </a:moveTo>
                <a:lnTo>
                  <a:pt x="0" y="0"/>
                </a:lnTo>
                <a:lnTo>
                  <a:pt x="0" y="25908"/>
                </a:lnTo>
                <a:lnTo>
                  <a:pt x="6154546" y="25908"/>
                </a:lnTo>
                <a:lnTo>
                  <a:pt x="6154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10796" y="2782950"/>
            <a:ext cx="7759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4898" y="3367153"/>
            <a:ext cx="228599" cy="27736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10798" y="3337687"/>
            <a:ext cx="16287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6248" y="3367152"/>
            <a:ext cx="393572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29153" y="3337687"/>
            <a:ext cx="3714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67046" y="3367152"/>
            <a:ext cx="19939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25842" y="3337687"/>
            <a:ext cx="93662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803555" y="3644521"/>
            <a:ext cx="992505" cy="277495"/>
          </a:xfrm>
          <a:custGeom>
            <a:avLst/>
            <a:gdLst/>
            <a:ahLst/>
            <a:cxnLst/>
            <a:rect l="l" t="t" r="r" b="b"/>
            <a:pathLst>
              <a:path w="992504" h="277495">
                <a:moveTo>
                  <a:pt x="992428" y="0"/>
                </a:moveTo>
                <a:lnTo>
                  <a:pt x="0" y="0"/>
                </a:lnTo>
                <a:lnTo>
                  <a:pt x="0" y="277367"/>
                </a:lnTo>
                <a:lnTo>
                  <a:pt x="992428" y="277367"/>
                </a:lnTo>
                <a:lnTo>
                  <a:pt x="99242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310798" y="3615055"/>
            <a:ext cx="280733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78584" y="3644520"/>
            <a:ext cx="23139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92271" y="3644520"/>
            <a:ext cx="243014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18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921909" y="3644520"/>
            <a:ext cx="14395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retenidas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23497" y="3921886"/>
            <a:ext cx="334010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617" algn="l"/>
                <a:tab pos="1389257" algn="l"/>
                <a:tab pos="2920106" algn="l"/>
              </a:tabLst>
            </a:pPr>
            <a:r>
              <a:rPr sz="1900" b="1" spc="-5" dirty="0">
                <a:latin typeface="Arial"/>
                <a:cs typeface="Arial"/>
              </a:rPr>
              <a:t>aceite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50515" y="3892676"/>
            <a:ext cx="10668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7784" algn="l"/>
                <a:tab pos="570814" algn="l"/>
              </a:tabLst>
            </a:pPr>
            <a:r>
              <a:rPr sz="1900" b="1" spc="-5" dirty="0">
                <a:latin typeface="Arial"/>
                <a:cs typeface="Arial"/>
              </a:rPr>
              <a:t>,	lo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42793" y="3921886"/>
            <a:ext cx="450595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6220" algn="l"/>
                <a:tab pos="2608983" algn="l"/>
                <a:tab pos="2948678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drás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icamente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característ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23496" y="4199510"/>
            <a:ext cx="245046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090192" y="4755769"/>
            <a:ext cx="5273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IEEE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12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2310797" y="4726304"/>
            <a:ext cx="904874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8051718" algn="l"/>
              </a:tabLst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23497" y="5033137"/>
            <a:ext cx="90252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válidos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10796" y="5281041"/>
            <a:ext cx="22923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140359" algn="l"/>
              </a:tabLst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	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72492" y="5865623"/>
            <a:ext cx="295084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69 kV,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672492" y="6148985"/>
            <a:ext cx="3275329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09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spc="5" dirty="0">
                <a:latin typeface="Arial"/>
                <a:cs typeface="Arial"/>
              </a:rPr>
              <a:t>2%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72492" y="6426353"/>
            <a:ext cx="3275329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09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dirty="0">
                <a:latin typeface="Arial"/>
                <a:cs typeface="Arial"/>
              </a:rPr>
              <a:t>1,5%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4223" y="1424941"/>
            <a:ext cx="8300533" cy="54694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7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3597275" cy="277495"/>
            </a:xfrm>
            <a:custGeom>
              <a:avLst/>
              <a:gdLst/>
              <a:ahLst/>
              <a:cxnLst/>
              <a:rect l="l" t="t" r="r" b="b"/>
              <a:pathLst>
                <a:path w="3597275" h="277494">
                  <a:moveTo>
                    <a:pt x="359727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597275" y="277367"/>
                  </a:lnTo>
                  <a:lnTo>
                    <a:pt x="3597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23498" y="1147827"/>
            <a:ext cx="359727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Gases </a:t>
            </a:r>
            <a:r>
              <a:rPr sz="1900" b="1" dirty="0">
                <a:latin typeface="Arial"/>
                <a:cs typeface="Arial"/>
              </a:rPr>
              <a:t>Disueltos</a:t>
            </a:r>
            <a:r>
              <a:rPr sz="1900" b="1" spc="-5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Aceite: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870867" y="1702563"/>
            <a:ext cx="26111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0798" y="1673098"/>
            <a:ext cx="54070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287737" algn="l"/>
              </a:tabLst>
            </a:pPr>
            <a:r>
              <a:rPr sz="1900" b="1" spc="-5" dirty="0">
                <a:latin typeface="Arial"/>
                <a:cs typeface="Arial"/>
              </a:rPr>
              <a:t>Los	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inciden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4502" y="1702563"/>
            <a:ext cx="271335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42252" y="1673098"/>
            <a:ext cx="7181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10798" y="1950466"/>
            <a:ext cx="13125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78587" y="1979931"/>
            <a:ext cx="25488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4396" y="195046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563454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0796" y="2505582"/>
            <a:ext cx="346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9324" y="2535048"/>
            <a:ext cx="53574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inaceptable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15078" y="2505582"/>
            <a:ext cx="32435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6" y="2812416"/>
            <a:ext cx="33629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3376" y="2782950"/>
            <a:ext cx="13296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99080" y="2812416"/>
            <a:ext cx="37934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difícilmente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indicará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89723" y="2782950"/>
            <a:ext cx="3733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10798" y="3060317"/>
            <a:ext cx="11372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3672799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654460" y="3644520"/>
            <a:ext cx="17926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estándar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8" y="3615055"/>
            <a:ext cx="49917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238811" algn="l"/>
              </a:tabLst>
            </a:pPr>
            <a:r>
              <a:rPr sz="1900" b="1" spc="-5" dirty="0">
                <a:latin typeface="Arial"/>
                <a:cs typeface="Arial"/>
              </a:rPr>
              <a:t>El	para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96260" y="3644520"/>
            <a:ext cx="22758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provee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62902" y="3615055"/>
            <a:ext cx="15989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23498" y="3921837"/>
            <a:ext cx="53486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momento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37129" y="3892676"/>
            <a:ext cx="5480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51807" y="3921837"/>
            <a:ext cx="25698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86675" y="3892676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10798" y="4170045"/>
            <a:ext cx="71475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4784048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3862993" y="4755769"/>
            <a:ext cx="343153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14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2310797" y="4726304"/>
            <a:ext cx="68694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07574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9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60110" y="4755769"/>
            <a:ext cx="17970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37552" y="4726304"/>
            <a:ext cx="22351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2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23496" y="5033137"/>
            <a:ext cx="3044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21917" y="5003673"/>
            <a:ext cx="25584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71425" y="1147827"/>
            <a:ext cx="42221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herramienta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0797" y="1118362"/>
            <a:ext cx="6727191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6284037" algn="l"/>
              </a:tabLst>
            </a:pPr>
            <a:r>
              <a:rPr sz="1900" b="1" spc="-5" dirty="0">
                <a:latin typeface="Arial"/>
                <a:cs typeface="Arial"/>
              </a:rPr>
              <a:t>Represen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27522" y="1147827"/>
            <a:ext cx="22212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7" y="1425195"/>
            <a:ext cx="6679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88771" y="1979931"/>
            <a:ext cx="360680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0798" y="1950466"/>
            <a:ext cx="6028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683380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9906" y="1979931"/>
            <a:ext cx="289306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aparición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ácido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70138" y="195046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42317" y="2257375"/>
            <a:ext cx="16230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0796" y="2228214"/>
            <a:ext cx="43510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071186" algn="l"/>
              </a:tabLst>
            </a:pPr>
            <a:r>
              <a:rPr sz="1900" b="1" spc="-5" dirty="0">
                <a:latin typeface="Arial"/>
                <a:cs typeface="Arial"/>
              </a:rPr>
              <a:t>el	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66592" y="2257375"/>
            <a:ext cx="18884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72431" y="2257375"/>
            <a:ext cx="9518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8436" y="2228214"/>
            <a:ext cx="15322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8" y="2535049"/>
            <a:ext cx="738887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2385" y="2505582"/>
            <a:ext cx="21177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3449" y="2535048"/>
            <a:ext cx="18383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58947" y="2505582"/>
            <a:ext cx="1060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32083" y="3060317"/>
            <a:ext cx="2087245" cy="596314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240644" marR="5080" indent="-22858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72236" y="3089784"/>
            <a:ext cx="5409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33235" y="3060317"/>
            <a:ext cx="12280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980341" y="3644521"/>
            <a:ext cx="923925" cy="277495"/>
          </a:xfrm>
          <a:custGeom>
            <a:avLst/>
            <a:gdLst/>
            <a:ahLst/>
            <a:cxnLst/>
            <a:rect l="l" t="t" r="r" b="b"/>
            <a:pathLst>
              <a:path w="923925" h="277495">
                <a:moveTo>
                  <a:pt x="923848" y="0"/>
                </a:moveTo>
                <a:lnTo>
                  <a:pt x="0" y="0"/>
                </a:lnTo>
                <a:lnTo>
                  <a:pt x="0" y="277367"/>
                </a:lnTo>
                <a:lnTo>
                  <a:pt x="923848" y="277367"/>
                </a:lnTo>
                <a:lnTo>
                  <a:pt x="9238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75179" y="3644521"/>
            <a:ext cx="3449320" cy="277495"/>
          </a:xfrm>
          <a:custGeom>
            <a:avLst/>
            <a:gdLst/>
            <a:ahLst/>
            <a:cxnLst/>
            <a:rect l="l" t="t" r="r" b="b"/>
            <a:pathLst>
              <a:path w="3449320" h="277495">
                <a:moveTo>
                  <a:pt x="3449066" y="0"/>
                </a:moveTo>
                <a:lnTo>
                  <a:pt x="0" y="0"/>
                </a:lnTo>
                <a:lnTo>
                  <a:pt x="0" y="277367"/>
                </a:lnTo>
                <a:lnTo>
                  <a:pt x="3449066" y="277367"/>
                </a:lnTo>
                <a:lnTo>
                  <a:pt x="34490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532083" y="3615055"/>
            <a:ext cx="637222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0644" indent="-228580">
              <a:spcBef>
                <a:spcPts val="95"/>
              </a:spcBef>
              <a:buFont typeface="Wingdings"/>
              <a:buChar char="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otros, la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disuelven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4227788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770283" y="4199510"/>
            <a:ext cx="27679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cromatográfico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10796" y="4170045"/>
            <a:ext cx="45212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51868" algn="l"/>
              </a:tabLst>
            </a:pPr>
            <a:r>
              <a:rPr sz="1900" b="1" spc="-5" dirty="0">
                <a:latin typeface="Arial"/>
                <a:cs typeface="Arial"/>
              </a:rPr>
              <a:t>Un	del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44901" y="4199510"/>
            <a:ext cx="17868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43551" y="4170045"/>
            <a:ext cx="861693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816750" y="4199510"/>
            <a:ext cx="11404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68972" y="4170045"/>
            <a:ext cx="2921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10796" y="4448936"/>
            <a:ext cx="1446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12699" y="4478402"/>
            <a:ext cx="79248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92480" y="4448936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5061543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724563" y="5033137"/>
            <a:ext cx="22821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brecal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10796" y="5003673"/>
            <a:ext cx="33909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869945" algn="l"/>
                <a:tab pos="3176623" algn="l"/>
              </a:tabLst>
            </a:pPr>
            <a:r>
              <a:rPr sz="1900" b="1" spc="-5" dirty="0">
                <a:latin typeface="Arial"/>
                <a:cs typeface="Arial"/>
              </a:rPr>
              <a:t>El	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62861" y="5033137"/>
            <a:ext cx="269811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65756" algn="l"/>
                <a:tab pos="1621011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547894" y="5003673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801388" y="5033137"/>
            <a:ext cx="25469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4482" algn="l"/>
                <a:tab pos="2114362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originar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23497" y="5310505"/>
            <a:ext cx="367537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descomposición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1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85797" y="5281041"/>
            <a:ext cx="13112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91687" y="5310505"/>
            <a:ext cx="39566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1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recubrir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23497" y="5587911"/>
            <a:ext cx="11804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57683" y="5558790"/>
            <a:ext cx="37655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6170888"/>
            <a:ext cx="208914" cy="19498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2310796" y="6113475"/>
            <a:ext cx="1993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15</a:t>
            </a:fld>
            <a:endParaRPr dirty="0"/>
          </a:p>
        </p:txBody>
      </p:sp>
      <p:sp>
        <p:nvSpPr>
          <p:cNvPr id="55" name="object 55"/>
          <p:cNvSpPr txBox="1"/>
          <p:nvPr/>
        </p:nvSpPr>
        <p:spPr>
          <a:xfrm>
            <a:off x="2588976" y="6142940"/>
            <a:ext cx="44691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temperaturas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140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36670" y="6113475"/>
            <a:ext cx="17513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967501" y="6142940"/>
            <a:ext cx="238125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comienza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23498" y="6420308"/>
            <a:ext cx="185038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61188" y="6390843"/>
            <a:ext cx="18891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106700" y="6420308"/>
            <a:ext cx="36480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808623" y="6390843"/>
            <a:ext cx="13931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4896" y="1124087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39591" y="1147826"/>
              <a:ext cx="4592955" cy="277495"/>
            </a:xfrm>
            <a:custGeom>
              <a:avLst/>
              <a:gdLst/>
              <a:ahLst/>
              <a:cxnLst/>
              <a:rect l="l" t="t" r="r" b="b"/>
              <a:pathLst>
                <a:path w="4592955" h="277494">
                  <a:moveTo>
                    <a:pt x="4592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592447" y="277367"/>
                  </a:lnTo>
                  <a:lnTo>
                    <a:pt x="4592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16409" y="1147827"/>
            <a:ext cx="15836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0797" y="1118362"/>
            <a:ext cx="904874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953722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presente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 </a:t>
            </a:r>
            <a:r>
              <a:rPr sz="1900" b="1" dirty="0">
                <a:latin typeface="Arial"/>
                <a:cs typeface="Arial"/>
              </a:rPr>
              <a:t>kV,</a:t>
            </a:r>
            <a:r>
              <a:rPr sz="1900" b="1" spc="-5" dirty="0">
                <a:latin typeface="Arial"/>
                <a:cs typeface="Arial"/>
              </a:rPr>
              <a:t> las puntas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23498" y="1425195"/>
            <a:ext cx="37725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dobleces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0201" y="1395730"/>
            <a:ext cx="51873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23497" y="1702563"/>
            <a:ext cx="29495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áreas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1812" y="1673098"/>
            <a:ext cx="171577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66135" y="1702563"/>
            <a:ext cx="41821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originarse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3496" y="1979931"/>
            <a:ext cx="9258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2563454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697132" y="2535049"/>
            <a:ext cx="1663063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6539" algn="l"/>
              </a:tabLst>
            </a:pP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0798" y="2505582"/>
            <a:ext cx="42449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95000" algn="l"/>
                <a:tab pos="3292818" algn="l"/>
              </a:tabLst>
            </a:pPr>
            <a:r>
              <a:rPr sz="1900" b="1" spc="-5" dirty="0">
                <a:latin typeface="Arial"/>
                <a:cs typeface="Arial"/>
              </a:rPr>
              <a:t>El	produce	grandes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0392" y="2535048"/>
            <a:ext cx="36709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07035" algn="l"/>
                <a:tab pos="1833082" algn="l"/>
                <a:tab pos="315948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ibre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94423" y="2505582"/>
            <a:ext cx="868044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87958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23496" y="2812416"/>
            <a:ext cx="23355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disuelve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2876" y="2782950"/>
            <a:ext cx="9912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3395896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310797" y="3337687"/>
            <a:ext cx="10121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332075" algn="l"/>
              </a:tabLst>
            </a:pPr>
            <a:r>
              <a:rPr sz="1900" b="1" spc="-5" dirty="0">
                <a:latin typeface="Arial"/>
                <a:cs typeface="Arial"/>
              </a:rPr>
              <a:t>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56083" y="3367152"/>
            <a:ext cx="697357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4003" algn="l"/>
                <a:tab pos="1707362" algn="l"/>
                <a:tab pos="3001379" algn="l"/>
                <a:tab pos="3429966" algn="l"/>
                <a:tab pos="4297933" algn="l"/>
                <a:tab pos="5444641" algn="l"/>
                <a:tab pos="5788781" algn="l"/>
              </a:tabLst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difí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ificar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16699" y="3337687"/>
            <a:ext cx="9442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22230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10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10798" y="3615055"/>
            <a:ext cx="12719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producirse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84685" y="3644521"/>
            <a:ext cx="7663815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oxidación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23497" y="3921886"/>
            <a:ext cx="189166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69393" y="3892676"/>
            <a:ext cx="628649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construcción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4898" y="4478401"/>
            <a:ext cx="228599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310797" y="4448936"/>
            <a:ext cx="13455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18210" y="4478402"/>
            <a:ext cx="21069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20030" y="4478403"/>
            <a:ext cx="1362710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85211" y="4448936"/>
            <a:ext cx="54756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096656" algn="l"/>
              </a:tabLst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suficientemente	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10798" y="4726304"/>
            <a:ext cx="12147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permitir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05436" y="4755769"/>
            <a:ext cx="34544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creación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chispas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46754" y="4726304"/>
            <a:ext cx="14935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20030" y="4755769"/>
            <a:ext cx="2741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23497" y="5033137"/>
            <a:ext cx="27501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615899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310798" y="5558790"/>
            <a:ext cx="44132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876965" y="5587950"/>
            <a:ext cx="84715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34323" algn="l"/>
                <a:tab pos="1599423" algn="l"/>
                <a:tab pos="2793752" algn="l"/>
                <a:tab pos="3573461" algn="l"/>
                <a:tab pos="4902400" algn="l"/>
                <a:tab pos="5468769" algn="l"/>
                <a:tab pos="6033869" algn="l"/>
                <a:tab pos="7189466" algn="l"/>
                <a:tab pos="8062514" algn="l"/>
                <a:tab pos="833173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21" dirty="0">
                <a:latin typeface="Arial"/>
                <a:cs typeface="Arial"/>
              </a:rPr>
              <a:t>i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23498" y="5865623"/>
            <a:ext cx="1663063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73736" y="5836158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9350409" y="6420309"/>
            <a:ext cx="1047115" cy="277495"/>
          </a:xfrm>
          <a:custGeom>
            <a:avLst/>
            <a:gdLst/>
            <a:ahLst/>
            <a:cxnLst/>
            <a:rect l="l" t="t" r="r" b="b"/>
            <a:pathLst>
              <a:path w="1047115" h="277495">
                <a:moveTo>
                  <a:pt x="1046988" y="0"/>
                </a:moveTo>
                <a:lnTo>
                  <a:pt x="0" y="0"/>
                </a:lnTo>
                <a:lnTo>
                  <a:pt x="0" y="277367"/>
                </a:lnTo>
                <a:lnTo>
                  <a:pt x="1046988" y="277367"/>
                </a:lnTo>
                <a:lnTo>
                  <a:pt x="1046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6448384"/>
            <a:ext cx="208914" cy="19498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2310796" y="6390843"/>
            <a:ext cx="346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16</a:t>
            </a:fld>
            <a:endParaRPr dirty="0"/>
          </a:p>
        </p:txBody>
      </p:sp>
      <p:sp>
        <p:nvSpPr>
          <p:cNvPr id="50" name="object 50"/>
          <p:cNvSpPr txBox="1"/>
          <p:nvPr/>
        </p:nvSpPr>
        <p:spPr>
          <a:xfrm>
            <a:off x="2712372" y="6420308"/>
            <a:ext cx="258826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354858" y="6390843"/>
            <a:ext cx="512254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acetileno.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7241" y="1702564"/>
            <a:ext cx="4536440" cy="277495"/>
          </a:xfrm>
          <a:custGeom>
            <a:avLst/>
            <a:gdLst/>
            <a:ahLst/>
            <a:cxnLst/>
            <a:rect l="l" t="t" r="r" b="b"/>
            <a:pathLst>
              <a:path w="4536440" h="277494">
                <a:moveTo>
                  <a:pt x="4536059" y="0"/>
                </a:moveTo>
                <a:lnTo>
                  <a:pt x="0" y="0"/>
                </a:lnTo>
                <a:lnTo>
                  <a:pt x="0" y="277367"/>
                </a:lnTo>
                <a:lnTo>
                  <a:pt x="4536059" y="277367"/>
                </a:lnTo>
                <a:lnTo>
                  <a:pt x="4536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1731603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72746" y="1702563"/>
            <a:ext cx="11264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0796" y="1673098"/>
            <a:ext cx="18491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1554977" algn="l"/>
              </a:tabLst>
            </a:pPr>
            <a:r>
              <a:rPr sz="1900" b="1" spc="-5" dirty="0">
                <a:latin typeface="Arial"/>
                <a:cs typeface="Arial"/>
              </a:rPr>
              <a:t>La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5035" y="1702563"/>
            <a:ext cx="23482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04543" y="1673098"/>
            <a:ext cx="4628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facilita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detección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285959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323497" y="2257375"/>
            <a:ext cx="902525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Hidrógeno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(H2),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(O2)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Nitrógeno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(N2) pueden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3496" y="2535048"/>
            <a:ext cx="23749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85444" y="2505582"/>
            <a:ext cx="577405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sellos dañados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118443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323498" y="3089784"/>
            <a:ext cx="7115809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26099" y="3060317"/>
            <a:ext cx="19342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reflejan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0797" y="3337687"/>
            <a:ext cx="25850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53035" y="3367152"/>
            <a:ext cx="55391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sobrecarga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79184" y="3337687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633872" y="3921837"/>
            <a:ext cx="1714500" cy="278130"/>
          </a:xfrm>
          <a:custGeom>
            <a:avLst/>
            <a:gdLst/>
            <a:ahLst/>
            <a:cxnLst/>
            <a:rect l="l" t="t" r="r" b="b"/>
            <a:pathLst>
              <a:path w="1714500" h="278129">
                <a:moveTo>
                  <a:pt x="1714500" y="0"/>
                </a:moveTo>
                <a:lnTo>
                  <a:pt x="0" y="0"/>
                </a:lnTo>
                <a:lnTo>
                  <a:pt x="0" y="277672"/>
                </a:lnTo>
                <a:lnTo>
                  <a:pt x="1714500" y="277672"/>
                </a:lnTo>
                <a:lnTo>
                  <a:pt x="1714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950293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310796" y="3892676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17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2686464" y="3921837"/>
            <a:ext cx="548449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metano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38522" y="3892676"/>
            <a:ext cx="31216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23497" y="4199510"/>
            <a:ext cx="50971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23766" y="4170045"/>
            <a:ext cx="38328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eléctrico,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38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10796" y="4448936"/>
            <a:ext cx="12242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85624" y="4478402"/>
            <a:ext cx="7351396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985150" y="4448936"/>
            <a:ext cx="3746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10797" y="4726304"/>
            <a:ext cx="174116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4897" y="1294844"/>
            <a:ext cx="9181465" cy="56430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0" y="1124086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39701" y="1118363"/>
            <a:ext cx="8820150" cy="878443"/>
          </a:xfrm>
          <a:prstGeom prst="rect">
            <a:avLst/>
          </a:prstGeom>
        </p:spPr>
        <p:txBody>
          <a:bodyPr vert="horz" wrap="square" lIns="0" tIns="31747" rIns="0" bIns="0" rtlCol="0">
            <a:spAutoFit/>
          </a:bodyPr>
          <a:lstStyle/>
          <a:p>
            <a:pPr marL="12699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límites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diferentes tipos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gases, está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dividida en cuatro filas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21" dirty="0">
                <a:latin typeface="Arial"/>
                <a:cs typeface="Arial"/>
              </a:rPr>
              <a:t>va </a:t>
            </a:r>
            <a:r>
              <a:rPr sz="1900" b="1" spc="-5" dirty="0">
                <a:latin typeface="Arial"/>
                <a:cs typeface="Arial"/>
              </a:rPr>
              <a:t>desde la condición normal a la condición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2538" y="2089186"/>
            <a:ext cx="8674611" cy="484873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19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73332" y="1147827"/>
            <a:ext cx="7619364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73332" y="1702563"/>
            <a:ext cx="700214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3330" y="2257375"/>
            <a:ext cx="8060056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probablemente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3330" y="2812416"/>
            <a:ext cx="8575040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580" indent="-228580">
              <a:lnSpc>
                <a:spcPts val="2145"/>
              </a:lnSpc>
              <a:buFont typeface="Wingdings"/>
              <a:buChar char=""/>
              <a:tabLst>
                <a:tab pos="22858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1932" y="3089784"/>
            <a:ext cx="2402205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94897" y="3644521"/>
            <a:ext cx="8607425" cy="277495"/>
            <a:chOff x="719327" y="3644519"/>
            <a:chExt cx="8607425" cy="277495"/>
          </a:xfrm>
        </p:grpSpPr>
        <p:sp>
          <p:nvSpPr>
            <p:cNvPr id="12" name="object 12"/>
            <p:cNvSpPr/>
            <p:nvPr/>
          </p:nvSpPr>
          <p:spPr>
            <a:xfrm>
              <a:off x="719327" y="3644519"/>
              <a:ext cx="8607425" cy="277495"/>
            </a:xfrm>
            <a:custGeom>
              <a:avLst/>
              <a:gdLst/>
              <a:ahLst/>
              <a:cxnLst/>
              <a:rect l="l" t="t" r="r" b="b"/>
              <a:pathLst>
                <a:path w="8607425" h="277495">
                  <a:moveTo>
                    <a:pt x="86072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8607298" y="277367"/>
                  </a:lnTo>
                  <a:lnTo>
                    <a:pt x="86072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4" y="3658870"/>
              <a:ext cx="208914" cy="2089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094897" y="3644520"/>
            <a:ext cx="860742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121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4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(IEEE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C57.104-2008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44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25638" y="3644520"/>
            <a:ext cx="5232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93890" y="3921837"/>
            <a:ext cx="1181100" cy="278130"/>
          </a:xfrm>
          <a:custGeom>
            <a:avLst/>
            <a:gdLst/>
            <a:ahLst/>
            <a:cxnLst/>
            <a:rect l="l" t="t" r="r" b="b"/>
            <a:pathLst>
              <a:path w="1181100" h="278129">
                <a:moveTo>
                  <a:pt x="1181100" y="0"/>
                </a:moveTo>
                <a:lnTo>
                  <a:pt x="0" y="0"/>
                </a:lnTo>
                <a:lnTo>
                  <a:pt x="0" y="277672"/>
                </a:lnTo>
                <a:lnTo>
                  <a:pt x="1181100" y="277672"/>
                </a:lnTo>
                <a:lnTo>
                  <a:pt x="1181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66171" y="3921886"/>
            <a:ext cx="27273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93242" y="3921886"/>
            <a:ext cx="470090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71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81192" y="3892676"/>
            <a:ext cx="15805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6170" y="4199510"/>
            <a:ext cx="18840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3521" algn="l"/>
              </a:tabLst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50088" y="4199509"/>
            <a:ext cx="459422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688">
              <a:lnSpc>
                <a:spcPts val="2145"/>
              </a:lnSpc>
              <a:tabLst>
                <a:tab pos="561291" algn="l"/>
                <a:tab pos="902255" algn="l"/>
                <a:tab pos="1725142" algn="l"/>
                <a:tab pos="2641365" algn="l"/>
                <a:tab pos="3370916" algn="l"/>
                <a:tab pos="4167134" algn="l"/>
              </a:tabLst>
            </a:pPr>
            <a:r>
              <a:rPr sz="1900" b="1" spc="-5" dirty="0">
                <a:latin typeface="Arial"/>
                <a:cs typeface="Arial"/>
              </a:rPr>
              <a:t>en	el	aceite	cuenta	entre	otras,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44060" y="4199510"/>
            <a:ext cx="2107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70180" algn="l"/>
              </a:tabLst>
            </a:pPr>
            <a:r>
              <a:rPr sz="1900" b="1" dirty="0">
                <a:latin typeface="Arial"/>
                <a:cs typeface="Arial"/>
              </a:rPr>
              <a:t>dos	</a:t>
            </a:r>
            <a:r>
              <a:rPr sz="1900" b="1" spc="-5" dirty="0">
                <a:latin typeface="Arial"/>
                <a:cs typeface="Arial"/>
              </a:rPr>
              <a:t>herramientas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55255" y="4170045"/>
            <a:ext cx="30670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53469" y="4448936"/>
            <a:ext cx="1379856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21259" y="4478402"/>
            <a:ext cx="2234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17800" y="4448936"/>
            <a:ext cx="423417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expresado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16625" y="4478402"/>
            <a:ext cx="10445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rián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66171" y="4755769"/>
            <a:ext cx="10737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338996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53471" y="5281041"/>
            <a:ext cx="2533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20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2657509" y="5310505"/>
            <a:ext cx="209740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06222" y="5281041"/>
            <a:ext cx="19335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92501" y="5310505"/>
            <a:ext cx="24618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41315" y="5281041"/>
            <a:ext cx="21202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53469" y="5558790"/>
            <a:ext cx="3213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4001" y="5587874"/>
            <a:ext cx="57918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85053" y="5558790"/>
            <a:ext cx="267208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gases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66170" y="5865623"/>
            <a:ext cx="30854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38681" y="5836158"/>
            <a:ext cx="36258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5246" algn="l"/>
              </a:tabLst>
            </a:pPr>
            <a:r>
              <a:rPr sz="1900" b="1" spc="-5" dirty="0">
                <a:latin typeface="Arial"/>
                <a:cs typeface="Arial"/>
              </a:rPr>
              <a:t>,	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52193" y="5865623"/>
            <a:ext cx="45485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387742" y="5836158"/>
            <a:ext cx="9271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095025" y="1124086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23497" y="1147827"/>
            <a:ext cx="185229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1162" y="1147827"/>
            <a:ext cx="13550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3485" y="1118362"/>
            <a:ext cx="540321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962720" algn="l"/>
              </a:tabLst>
            </a:pP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ojan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16168" y="1147827"/>
            <a:ext cx="163258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3496" y="1425195"/>
            <a:ext cx="8585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8922" y="1425195"/>
            <a:ext cx="413067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liberación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6121" y="1395730"/>
            <a:ext cx="579310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5711953" algn="l"/>
              </a:tabLst>
            </a:pP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a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2009056"/>
            <a:ext cx="208914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310798" y="1950466"/>
            <a:ext cx="74993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45188" y="1979931"/>
            <a:ext cx="820356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refiriendo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23496" y="2257375"/>
            <a:ext cx="33858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8937" y="2257374"/>
            <a:ext cx="44830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56992" y="2257375"/>
            <a:ext cx="224282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96458" y="2257375"/>
            <a:ext cx="157353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30546" y="2228214"/>
            <a:ext cx="293116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19500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46811" y="2535048"/>
            <a:ext cx="26708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indicaría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0798" y="2505582"/>
            <a:ext cx="875347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4372856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encuentre,	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fue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13054" y="3089785"/>
            <a:ext cx="3499485" cy="277495"/>
          </a:xfrm>
          <a:custGeom>
            <a:avLst/>
            <a:gdLst/>
            <a:ahLst/>
            <a:cxnLst/>
            <a:rect l="l" t="t" r="r" b="b"/>
            <a:pathLst>
              <a:path w="3499484" h="277495">
                <a:moveTo>
                  <a:pt x="3499358" y="0"/>
                </a:moveTo>
                <a:lnTo>
                  <a:pt x="0" y="0"/>
                </a:lnTo>
                <a:lnTo>
                  <a:pt x="0" y="277367"/>
                </a:lnTo>
                <a:lnTo>
                  <a:pt x="3499358" y="277367"/>
                </a:lnTo>
                <a:lnTo>
                  <a:pt x="3499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024" y="3118443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310796" y="3060317"/>
            <a:ext cx="638175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3661" y="1147580"/>
            <a:ext cx="7677669" cy="602880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3627" y="1454108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39701" y="1395730"/>
            <a:ext cx="5207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4707" y="1425195"/>
            <a:ext cx="2307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punto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087898" y="1979932"/>
            <a:ext cx="1903730" cy="277495"/>
          </a:xfrm>
          <a:custGeom>
            <a:avLst/>
            <a:gdLst/>
            <a:ahLst/>
            <a:cxnLst/>
            <a:rect l="l" t="t" r="r" b="b"/>
            <a:pathLst>
              <a:path w="1903729" h="277494">
                <a:moveTo>
                  <a:pt x="1903729" y="0"/>
                </a:moveTo>
                <a:lnTo>
                  <a:pt x="0" y="0"/>
                </a:lnTo>
                <a:lnTo>
                  <a:pt x="0" y="277367"/>
                </a:lnTo>
                <a:lnTo>
                  <a:pt x="1903729" y="277367"/>
                </a:lnTo>
                <a:lnTo>
                  <a:pt x="19037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22913" y="1979931"/>
            <a:ext cx="411543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vértice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pirámide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611" y="1950466"/>
            <a:ext cx="808990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4423017" indent="-4410953">
              <a:spcBef>
                <a:spcPts val="95"/>
              </a:spcBef>
              <a:buSzPct val="172727"/>
              <a:buChar char=""/>
              <a:tabLst>
                <a:tab pos="4423017" algn="l"/>
                <a:tab pos="4423652" algn="l"/>
              </a:tabLst>
            </a:pP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40131" y="2535050"/>
            <a:ext cx="2413000" cy="277495"/>
          </a:xfrm>
          <a:custGeom>
            <a:avLst/>
            <a:gdLst/>
            <a:ahLst/>
            <a:cxnLst/>
            <a:rect l="l" t="t" r="r" b="b"/>
            <a:pathLst>
              <a:path w="2413000" h="277494">
                <a:moveTo>
                  <a:pt x="2412745" y="0"/>
                </a:moveTo>
                <a:lnTo>
                  <a:pt x="0" y="0"/>
                </a:lnTo>
                <a:lnTo>
                  <a:pt x="0" y="277367"/>
                </a:lnTo>
                <a:lnTo>
                  <a:pt x="2412745" y="277367"/>
                </a:lnTo>
                <a:lnTo>
                  <a:pt x="24127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00929" y="2535050"/>
            <a:ext cx="2884170" cy="277495"/>
          </a:xfrm>
          <a:custGeom>
            <a:avLst/>
            <a:gdLst/>
            <a:ahLst/>
            <a:cxnLst/>
            <a:rect l="l" t="t" r="r" b="b"/>
            <a:pathLst>
              <a:path w="2884170" h="277494">
                <a:moveTo>
                  <a:pt x="2883662" y="0"/>
                </a:moveTo>
                <a:lnTo>
                  <a:pt x="0" y="0"/>
                </a:lnTo>
                <a:lnTo>
                  <a:pt x="0" y="277367"/>
                </a:lnTo>
                <a:lnTo>
                  <a:pt x="2883662" y="277367"/>
                </a:lnTo>
                <a:lnTo>
                  <a:pt x="28836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81612" y="2505582"/>
            <a:ext cx="81832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dirty="0">
                <a:latin typeface="Arial"/>
                <a:cs typeface="Arial"/>
              </a:rPr>
              <a:t> D1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 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energía,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23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3834035" y="3089784"/>
            <a:ext cx="259461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1612" y="3060317"/>
            <a:ext cx="643064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350996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64709" y="3089784"/>
            <a:ext cx="189674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22911" y="3367152"/>
            <a:ext cx="925194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81611" y="3892676"/>
            <a:ext cx="81153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5371" y="3921837"/>
            <a:ext cx="240220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T1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19554" y="3892676"/>
            <a:ext cx="503935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10212" y="4170045"/>
            <a:ext cx="1024889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40130" y="4755769"/>
            <a:ext cx="910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81611" y="4726304"/>
            <a:ext cx="64973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1822923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 térmica 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700º</a:t>
            </a:r>
            <a:r>
              <a:rPr sz="1900" b="1" spc="-5" dirty="0">
                <a:latin typeface="Arial"/>
                <a:cs typeface="Arial"/>
              </a:rPr>
              <a:t> 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15744" y="5310505"/>
            <a:ext cx="9105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81611" y="5281041"/>
            <a:ext cx="737489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3297898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 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700º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74953" y="5865623"/>
            <a:ext cx="29298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81612" y="5836158"/>
            <a:ext cx="746696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241278" indent="-228580">
              <a:spcBef>
                <a:spcPts val="95"/>
              </a:spcBef>
              <a:buFont typeface="Wingdings"/>
              <a:buChar char=""/>
              <a:tabLst>
                <a:tab pos="241278" algn="l"/>
                <a:tab pos="507383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DT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88835" y="5865623"/>
            <a:ext cx="85979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13409" y="6142991"/>
            <a:ext cx="77724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10211" y="6113475"/>
            <a:ext cx="2560320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  <a:tabLst>
                <a:tab pos="2480090" algn="l"/>
              </a:tabLst>
            </a:pPr>
            <a:r>
              <a:rPr sz="1900" b="1" spc="-5" dirty="0">
                <a:latin typeface="Arial"/>
                <a:cs typeface="Arial"/>
              </a:rPr>
              <a:t>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65001" y="1124087"/>
            <a:ext cx="9173210" cy="3769995"/>
            <a:chOff x="789431" y="1124085"/>
            <a:chExt cx="9173210" cy="37699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494" y="1147572"/>
              <a:ext cx="9171611" cy="374599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5206324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10798" y="5148454"/>
            <a:ext cx="9049384" cy="1149030"/>
          </a:xfrm>
          <a:prstGeom prst="rect">
            <a:avLst/>
          </a:prstGeom>
        </p:spPr>
        <p:txBody>
          <a:bodyPr vert="horz" wrap="square" lIns="0" tIns="30478" rIns="0" bIns="0" rtlCol="0">
            <a:spAutoFit/>
          </a:bodyPr>
          <a:lstStyle/>
          <a:p>
            <a:pPr marL="12699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 Radio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Rodgers.</a:t>
            </a:r>
            <a:endParaRPr sz="19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00">
              <a:latin typeface="Arial"/>
              <a:cs typeface="Arial"/>
            </a:endParaRPr>
          </a:p>
          <a:p>
            <a:pPr marL="12699"/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portátil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cromatografía.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5024" y="6038173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24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394" y="575820"/>
            <a:ext cx="8969755" cy="751487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974039">
              <a:spcBef>
                <a:spcPts val="100"/>
              </a:spcBef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de Transformadores de Potencia</a:t>
            </a:r>
            <a:b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2165000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898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4668" y="1236570"/>
            <a:ext cx="6987794" cy="5250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fld id="{81D60167-4931-47E6-BA6A-407CBD079E47}" type="slidenum">
              <a:rPr dirty="0"/>
              <a:pPr/>
              <a:t>25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1962</Words>
  <Application>Microsoft Office PowerPoint</Application>
  <PresentationFormat>Personalizado</PresentationFormat>
  <Paragraphs>481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Times New Roman</vt:lpstr>
      <vt:lpstr>Calibri</vt:lpstr>
      <vt:lpstr>Wingdings</vt:lpstr>
      <vt:lpstr>Office Theme</vt:lpstr>
      <vt:lpstr>Ensayos de Transformadores de Potencia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  <vt:lpstr>Ensayos de Transformadores de Potencia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Marita</cp:lastModifiedBy>
  <cp:revision>38</cp:revision>
  <dcterms:created xsi:type="dcterms:W3CDTF">2021-07-02T02:42:10Z</dcterms:created>
  <dcterms:modified xsi:type="dcterms:W3CDTF">2022-08-02T02:27:32Z</dcterms:modified>
</cp:coreProperties>
</file>